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2"/>
  </p:notesMasterIdLst>
  <p:handoutMasterIdLst>
    <p:handoutMasterId r:id="rId33"/>
  </p:handoutMasterIdLst>
  <p:sldIdLst>
    <p:sldId id="262" r:id="rId2"/>
    <p:sldId id="568" r:id="rId3"/>
    <p:sldId id="635" r:id="rId4"/>
    <p:sldId id="634" r:id="rId5"/>
    <p:sldId id="636" r:id="rId6"/>
    <p:sldId id="569" r:id="rId7"/>
    <p:sldId id="611" r:id="rId8"/>
    <p:sldId id="612" r:id="rId9"/>
    <p:sldId id="617" r:id="rId10"/>
    <p:sldId id="618" r:id="rId11"/>
    <p:sldId id="620" r:id="rId12"/>
    <p:sldId id="621" r:id="rId13"/>
    <p:sldId id="622" r:id="rId14"/>
    <p:sldId id="623" r:id="rId15"/>
    <p:sldId id="630" r:id="rId16"/>
    <p:sldId id="627" r:id="rId17"/>
    <p:sldId id="628" r:id="rId18"/>
    <p:sldId id="637" r:id="rId19"/>
    <p:sldId id="638" r:id="rId20"/>
    <p:sldId id="639" r:id="rId21"/>
    <p:sldId id="640" r:id="rId22"/>
    <p:sldId id="641" r:id="rId23"/>
    <p:sldId id="646" r:id="rId24"/>
    <p:sldId id="645" r:id="rId25"/>
    <p:sldId id="642" r:id="rId26"/>
    <p:sldId id="643" r:id="rId27"/>
    <p:sldId id="647" r:id="rId28"/>
    <p:sldId id="648" r:id="rId29"/>
    <p:sldId id="649" r:id="rId30"/>
    <p:sldId id="610" r:id="rId3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044"/>
    <a:srgbClr val="00BBE3"/>
    <a:srgbClr val="A5C6ED"/>
    <a:srgbClr val="DEECFF"/>
    <a:srgbClr val="7E888C"/>
    <a:srgbClr val="716FB3"/>
    <a:srgbClr val="F5841F"/>
    <a:srgbClr val="93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8261" autoAdjust="0"/>
  </p:normalViewPr>
  <p:slideViewPr>
    <p:cSldViewPr snapToGrid="0">
      <p:cViewPr>
        <p:scale>
          <a:sx n="110" d="100"/>
          <a:sy n="110" d="100"/>
        </p:scale>
        <p:origin x="-187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3A05AF9-92A0-412E-A899-8ADEF6A4BAD8}" type="datetimeFigureOut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214990-DB9F-4E90-AAF5-FE230BA60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1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AFE816-63D7-41A8-BF08-EE7626F72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0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6" y="483369"/>
            <a:ext cx="3892550" cy="118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3632769" y="3221321"/>
            <a:ext cx="182505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BE3"/>
                </a:solidFill>
              </a:rPr>
              <a:t>ЗАГОЛОВОК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820D-D26E-4C57-B258-A4B4DB188FF4}" type="datetime1">
              <a:rPr lang="ru-RU" smtClean="0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8375650" y="6319837"/>
            <a:ext cx="609600" cy="538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B041-6620-46A1-BCDC-3AD028BE39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6" y="130944"/>
            <a:ext cx="2568574" cy="7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67000" y="857250"/>
            <a:ext cx="5972175" cy="1588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0BBE3"/>
                </a:gs>
                <a:gs pos="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C08BE-F175-469D-8B92-9B8F857BE4BF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нижний колонтитул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A42A4-E327-4C30-9355-F46268AB74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00200"/>
            <a:ext cx="8210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1900" y="133350"/>
            <a:ext cx="6175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" name="Дата 1"/>
          <p:cNvSpPr>
            <a:spLocks noGrp="1"/>
          </p:cNvSpPr>
          <p:nvPr>
            <p:ph type="dt" sz="half" idx="2"/>
          </p:nvPr>
        </p:nvSpPr>
        <p:spPr bwMode="auto">
          <a:xfrm>
            <a:off x="466725" y="6373813"/>
            <a:ext cx="122555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AE3"/>
                </a:solidFill>
                <a:latin typeface="+mn-lt"/>
              </a:defRPr>
            </a:lvl1pPr>
          </a:lstStyle>
          <a:p>
            <a:pPr>
              <a:defRPr/>
            </a:pPr>
            <a:fld id="{FD97A559-2534-4FC8-8A1D-C12557089DB7}" type="datetime1">
              <a:rPr lang="ru-RU" smtClean="0"/>
              <a:pPr>
                <a:defRPr/>
              </a:pPr>
              <a:t>17.07.2011</a:t>
            </a:fld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"/>
          </p:nvPr>
        </p:nvSpPr>
        <p:spPr bwMode="auto">
          <a:xfrm>
            <a:off x="466725" y="6373813"/>
            <a:ext cx="122555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AE3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3"/>
          </p:nvPr>
        </p:nvSpPr>
        <p:spPr bwMode="auto">
          <a:xfrm>
            <a:off x="2320925" y="6373813"/>
            <a:ext cx="369887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AE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нижний колонтитул</a:t>
            </a: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7556500" y="6286500"/>
            <a:ext cx="609600" cy="538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BAE3"/>
                </a:solidFill>
                <a:latin typeface="+mn-lt"/>
              </a:defRPr>
            </a:lvl1pPr>
          </a:lstStyle>
          <a:p>
            <a:pPr>
              <a:defRPr/>
            </a:pPr>
            <a:fld id="{2B2F2D0B-1011-47EF-9A2C-47D4A59034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 b="1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-65" charset="-5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-65" charset="-5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-65" charset="-5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-65" charset="-5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-65" charset="-5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-65" charset="-5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-65" charset="-5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-65" charset="-5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3408" y="2604934"/>
            <a:ext cx="6962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00BBE3"/>
                </a:solidFill>
              </a:rPr>
              <a:t>С</a:t>
            </a:r>
            <a:r>
              <a:rPr lang="ru-RU" sz="3500" b="1" dirty="0" smtClean="0">
                <a:solidFill>
                  <a:srgbClr val="00BBE3"/>
                </a:solidFill>
              </a:rPr>
              <a:t>пособы прогнозирования</a:t>
            </a:r>
          </a:p>
          <a:p>
            <a:pPr algn="ctr"/>
            <a:endParaRPr lang="ru-RU" sz="3500" b="1" dirty="0" smtClean="0">
              <a:solidFill>
                <a:srgbClr val="00BBE3"/>
              </a:solidFill>
            </a:endParaRPr>
          </a:p>
          <a:p>
            <a:pPr algn="ctr"/>
            <a:r>
              <a:rPr lang="ru-RU" sz="3500" b="1" dirty="0" smtClean="0">
                <a:solidFill>
                  <a:srgbClr val="00BBE3"/>
                </a:solidFill>
              </a:rPr>
              <a:t> ценовых движений.</a:t>
            </a:r>
            <a:endParaRPr lang="en-US" sz="3500" b="1" dirty="0" smtClean="0">
              <a:solidFill>
                <a:srgbClr val="00BBE3"/>
              </a:solidFill>
            </a:endParaRPr>
          </a:p>
          <a:p>
            <a:pPr algn="ctr"/>
            <a:endParaRPr lang="en-US" sz="3500" b="1" dirty="0" smtClean="0">
              <a:solidFill>
                <a:srgbClr val="00BBE3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2B0E5-9EC6-4313-9954-07946B85576B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</a:p>
        </p:txBody>
      </p:sp>
      <p:pic>
        <p:nvPicPr>
          <p:cNvPr id="6" name="Рисунок 5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94" y="85633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5850" b="8775"/>
          <a:stretch/>
        </p:blipFill>
        <p:spPr bwMode="auto">
          <a:xfrm>
            <a:off x="171723" y="1038133"/>
            <a:ext cx="8761864" cy="52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Уровень сопротивления.</a:t>
            </a:r>
          </a:p>
        </p:txBody>
      </p:sp>
      <p:sp>
        <p:nvSpPr>
          <p:cNvPr id="8" name="Овал 7"/>
          <p:cNvSpPr/>
          <p:nvPr/>
        </p:nvSpPr>
        <p:spPr>
          <a:xfrm>
            <a:off x="3090137" y="1896466"/>
            <a:ext cx="308776" cy="31672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96151" y="1896466"/>
            <a:ext cx="308776" cy="31672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832" y="1896466"/>
            <a:ext cx="308776" cy="31672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55961" y="1896466"/>
            <a:ext cx="308776" cy="31672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19555" y="5799554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WHEAT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, DAILY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6207" b="8827"/>
          <a:stretch/>
        </p:blipFill>
        <p:spPr bwMode="auto">
          <a:xfrm>
            <a:off x="162134" y="1052447"/>
            <a:ext cx="8860221" cy="52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Линия поддержки. </a:t>
            </a:r>
          </a:p>
        </p:txBody>
      </p:sp>
      <p:sp>
        <p:nvSpPr>
          <p:cNvPr id="10" name="Овал 9"/>
          <p:cNvSpPr/>
          <p:nvPr/>
        </p:nvSpPr>
        <p:spPr>
          <a:xfrm>
            <a:off x="2881918" y="5620001"/>
            <a:ext cx="310102" cy="318052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25476" y="5023597"/>
            <a:ext cx="310102" cy="318052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88944" y="4190535"/>
            <a:ext cx="154332" cy="158801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1975" y="1181100"/>
            <a:ext cx="4030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j-lt"/>
              </a:rPr>
              <a:t>Растущий тренд. Последовательный рост минимумов</a:t>
            </a:r>
            <a:r>
              <a:rPr lang="en-US" dirty="0" smtClean="0">
                <a:latin typeface="+mj-lt"/>
              </a:rPr>
              <a:t>.</a:t>
            </a:r>
            <a:endParaRPr lang="ru-RU" sz="1200" dirty="0" smtClean="0"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94799" y="3198897"/>
            <a:ext cx="154332" cy="158801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19555" y="5799554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WHEAT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, DAILY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5850" b="8775"/>
          <a:stretch/>
        </p:blipFill>
        <p:spPr bwMode="auto">
          <a:xfrm>
            <a:off x="163774" y="1038133"/>
            <a:ext cx="8876092" cy="530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Линия сопротивления.</a:t>
            </a:r>
          </a:p>
        </p:txBody>
      </p:sp>
      <p:sp>
        <p:nvSpPr>
          <p:cNvPr id="8" name="Овал 7"/>
          <p:cNvSpPr/>
          <p:nvPr/>
        </p:nvSpPr>
        <p:spPr>
          <a:xfrm>
            <a:off x="2122927" y="2428126"/>
            <a:ext cx="308776" cy="31672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6665" y="2953576"/>
            <a:ext cx="308776" cy="31672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1500" y="1104900"/>
            <a:ext cx="4589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Падающий</a:t>
            </a:r>
            <a:r>
              <a:rPr lang="ru-RU" sz="1200" dirty="0" smtClean="0">
                <a:latin typeface="+mj-lt"/>
              </a:rPr>
              <a:t> тренд. Последовательное снижение максимумов</a:t>
            </a:r>
            <a:r>
              <a:rPr lang="en-US" dirty="0" smtClean="0">
                <a:latin typeface="+mj-lt"/>
              </a:rPr>
              <a:t>.</a:t>
            </a:r>
            <a:endParaRPr lang="ru-RU" sz="1200" dirty="0" smtClean="0">
              <a:latin typeface="+mj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73394" y="3781839"/>
            <a:ext cx="156260" cy="159563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49955" y="3474554"/>
            <a:ext cx="156260" cy="159563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19555" y="5812436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WHEAT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, DAILY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Растущий Ценовой канал. </a:t>
            </a:r>
          </a:p>
        </p:txBody>
      </p:sp>
      <p:pic>
        <p:nvPicPr>
          <p:cNvPr id="16" name="Рисунок 15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5231" y="1048388"/>
            <a:ext cx="8864635" cy="5238112"/>
            <a:chOff x="175231" y="1048388"/>
            <a:chExt cx="8864635" cy="523811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" t="5970" b="8895"/>
            <a:stretch/>
          </p:blipFill>
          <p:spPr bwMode="auto">
            <a:xfrm>
              <a:off x="175231" y="1048388"/>
              <a:ext cx="8864635" cy="523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Овал 9"/>
            <p:cNvSpPr/>
            <p:nvPr/>
          </p:nvSpPr>
          <p:spPr>
            <a:xfrm>
              <a:off x="2024668" y="5625624"/>
              <a:ext cx="310102" cy="318052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803067" y="5117050"/>
              <a:ext cx="310102" cy="318052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180382" y="3953845"/>
              <a:ext cx="308776" cy="316726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6700" y="5666677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1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47933" y="3774859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2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65544" y="518667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3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4263336" y="4385233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67679" y="3476853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489325" y="3317290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19555" y="5889426"/>
              <a:ext cx="1335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WHEAT</a:t>
              </a:r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, DAILY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4643158" y="2602915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844845" y="1926640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Падающий ценовой канал.</a:t>
            </a:r>
          </a:p>
        </p:txBody>
      </p:sp>
      <p:pic>
        <p:nvPicPr>
          <p:cNvPr id="18" name="Рисунок 17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19093" y="1038133"/>
            <a:ext cx="8820773" cy="5212542"/>
            <a:chOff x="219093" y="1038133"/>
            <a:chExt cx="8820773" cy="521254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" t="6089" b="8776"/>
            <a:stretch/>
          </p:blipFill>
          <p:spPr bwMode="auto">
            <a:xfrm>
              <a:off x="219093" y="1038133"/>
              <a:ext cx="8820773" cy="5212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505169" y="2136691"/>
              <a:ext cx="308776" cy="316726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37010" y="1810524"/>
              <a:ext cx="308776" cy="316726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45786" y="3377841"/>
              <a:ext cx="310102" cy="318052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4164" y="1770876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1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49243" y="3644404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2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1900" y="2047875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3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736779" y="3842002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304715" y="4595142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012382" y="3457085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19555" y="5756776"/>
              <a:ext cx="1335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WHEAT</a:t>
              </a:r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, DAILY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649811" y="5200767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75231" y="1048388"/>
            <a:ext cx="8864635" cy="5238112"/>
            <a:chOff x="175231" y="1048388"/>
            <a:chExt cx="8864635" cy="5238112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" t="5970" b="8895"/>
            <a:stretch/>
          </p:blipFill>
          <p:spPr bwMode="auto">
            <a:xfrm>
              <a:off x="175231" y="1048388"/>
              <a:ext cx="8864635" cy="523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Овал 28"/>
            <p:cNvSpPr/>
            <p:nvPr/>
          </p:nvSpPr>
          <p:spPr>
            <a:xfrm>
              <a:off x="2024668" y="5625624"/>
              <a:ext cx="310102" cy="318052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803067" y="5117050"/>
              <a:ext cx="310102" cy="318052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180382" y="3953845"/>
              <a:ext cx="308776" cy="316726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06700" y="5666677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1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47933" y="3774859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2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65544" y="518667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3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263336" y="4385233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767679" y="3476853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489325" y="3317290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19555" y="5889426"/>
              <a:ext cx="1335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WHEAT</a:t>
              </a:r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, DAILY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4643158" y="2602915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844845" y="1926640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пробой ТРЕНДА.</a:t>
            </a:r>
          </a:p>
        </p:txBody>
      </p:sp>
      <p:sp>
        <p:nvSpPr>
          <p:cNvPr id="18" name="Овал 17"/>
          <p:cNvSpPr/>
          <p:nvPr/>
        </p:nvSpPr>
        <p:spPr>
          <a:xfrm>
            <a:off x="6800132" y="2861827"/>
            <a:ext cx="156260" cy="159563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83290" y="3950461"/>
            <a:ext cx="1836265" cy="1832248"/>
          </a:xfrm>
          <a:prstGeom prst="ellipse">
            <a:avLst/>
          </a:prstGeom>
          <a:solidFill>
            <a:srgbClr val="002060">
              <a:alpha val="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6219181" y="3605404"/>
            <a:ext cx="552091" cy="138023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3131385" y="5948984"/>
            <a:ext cx="2952326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96506" y="5693929"/>
            <a:ext cx="2751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Пробой - закрытие ниже поддержки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9688" t="15430" r="30625" b="13281"/>
          <a:stretch>
            <a:fillRect/>
          </a:stretch>
        </p:blipFill>
        <p:spPr bwMode="auto">
          <a:xfrm>
            <a:off x="6026030" y="4158753"/>
            <a:ext cx="1111997" cy="127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6258108" y="3103852"/>
            <a:ext cx="282294" cy="293219"/>
          </a:xfrm>
          <a:prstGeom prst="ellipse">
            <a:avLst/>
          </a:prstGeom>
          <a:solidFill>
            <a:srgbClr val="002060">
              <a:alpha val="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969598" y="4839734"/>
            <a:ext cx="1155940" cy="534839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935092" y="5409078"/>
            <a:ext cx="698740" cy="439947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>
            <a:off x="2878314" y="1476157"/>
            <a:ext cx="331236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71800" y="1132709"/>
            <a:ext cx="2946400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Тест поддержки с обратной стороны. Лучшая точка входа в рынок.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6185141" y="1475116"/>
            <a:ext cx="693121" cy="1386713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IDK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175231" y="1078891"/>
            <a:ext cx="8864635" cy="5238112"/>
            <a:chOff x="175231" y="1048388"/>
            <a:chExt cx="8864635" cy="5238112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" t="5970" b="8895"/>
            <a:stretch/>
          </p:blipFill>
          <p:spPr bwMode="auto">
            <a:xfrm>
              <a:off x="175231" y="1048388"/>
              <a:ext cx="8864635" cy="523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Овал 47"/>
            <p:cNvSpPr/>
            <p:nvPr/>
          </p:nvSpPr>
          <p:spPr>
            <a:xfrm>
              <a:off x="2024668" y="5625624"/>
              <a:ext cx="310102" cy="318052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03067" y="5117050"/>
              <a:ext cx="310102" cy="318052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180382" y="3953845"/>
              <a:ext cx="308776" cy="316726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06700" y="5666677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1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47933" y="3774859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2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65544" y="518667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3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4263336" y="4385233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767679" y="3476853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489325" y="3317290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19555" y="5889426"/>
              <a:ext cx="1335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WHEAT</a:t>
              </a:r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, DAILY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4643158" y="2602915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5844845" y="1926640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пробой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РАСТущего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канала. Цели.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9260" y="1462156"/>
            <a:ext cx="1046986" cy="833194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Ширина </a:t>
            </a:r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канала</a:t>
            </a:r>
            <a:endParaRPr lang="ru-RU" sz="1800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95484" y="2276475"/>
            <a:ext cx="7569" cy="1566592"/>
          </a:xfrm>
          <a:prstGeom prst="line">
            <a:avLst/>
          </a:prstGeom>
          <a:ln w="19050"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574319" y="4865127"/>
            <a:ext cx="2563211" cy="53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24132" y="4574537"/>
            <a:ext cx="641426" cy="335622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Цель</a:t>
            </a:r>
            <a:endParaRPr lang="ru-RU" sz="1800" dirty="0">
              <a:solidFill>
                <a:srgbClr val="00206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215745" y="4755233"/>
            <a:ext cx="1921785" cy="0"/>
          </a:xfrm>
          <a:prstGeom prst="line">
            <a:avLst/>
          </a:prstGeom>
          <a:ln w="19050">
            <a:solidFill>
              <a:srgbClr val="EF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6376559" y="3299065"/>
            <a:ext cx="7569" cy="1566592"/>
          </a:xfrm>
          <a:prstGeom prst="line">
            <a:avLst/>
          </a:prstGeom>
          <a:ln w="19050"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643158" y="1949947"/>
            <a:ext cx="670634" cy="653056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3582348" y="1959426"/>
            <a:ext cx="1060810" cy="1"/>
          </a:xfrm>
          <a:prstGeom prst="straightConnector1">
            <a:avLst/>
          </a:prstGeom>
          <a:ln w="254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19093" y="1038133"/>
            <a:ext cx="8820773" cy="5212542"/>
            <a:chOff x="219093" y="1038133"/>
            <a:chExt cx="8820773" cy="521254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" t="6089" b="8776"/>
            <a:stretch/>
          </p:blipFill>
          <p:spPr bwMode="auto">
            <a:xfrm>
              <a:off x="219093" y="1038133"/>
              <a:ext cx="8820773" cy="5212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3505169" y="2136691"/>
              <a:ext cx="308776" cy="316726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737010" y="1810524"/>
              <a:ext cx="308776" cy="316726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45786" y="3377841"/>
              <a:ext cx="310102" cy="318052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84164" y="1770876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1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49243" y="3644404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2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1900" y="2047875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cs typeface="Tahoma" pitchFamily="34" charset="0"/>
                </a:rPr>
                <a:t>3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3736779" y="3842002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304715" y="4595142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6012382" y="3457085"/>
              <a:ext cx="156260" cy="15956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19555" y="5756776"/>
              <a:ext cx="1335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WHEAT</a:t>
              </a:r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, DAILY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6649811" y="5200767"/>
              <a:ext cx="154332" cy="158801"/>
            </a:xfrm>
            <a:prstGeom prst="ellipse">
              <a:avLst/>
            </a:prstGeom>
            <a:solidFill>
              <a:srgbClr val="00B050">
                <a:alpha val="3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пробой падающего канала. Цели.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632132" y="3322084"/>
            <a:ext cx="3460" cy="1431859"/>
          </a:xfrm>
          <a:prstGeom prst="line">
            <a:avLst/>
          </a:prstGeom>
          <a:ln w="19050"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76318" y="4773961"/>
            <a:ext cx="1046986" cy="612621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Ширина 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канала</a:t>
            </a:r>
            <a:endParaRPr lang="ru-RU" sz="1800" dirty="0">
              <a:solidFill>
                <a:srgbClr val="00206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656969" y="2635147"/>
            <a:ext cx="2586535" cy="53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32132" y="1211573"/>
            <a:ext cx="261273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662" y="1284134"/>
            <a:ext cx="1139960" cy="335622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2</a:t>
            </a:r>
            <a:r>
              <a:rPr lang="ru-RU" sz="1800" dirty="0" smtClean="0">
                <a:solidFill>
                  <a:srgbClr val="002060"/>
                </a:solidFill>
              </a:rPr>
              <a:t>-</a:t>
            </a:r>
            <a:r>
              <a:rPr lang="ru-RU" sz="1800" dirty="0" err="1" smtClean="0">
                <a:solidFill>
                  <a:srgbClr val="002060"/>
                </a:solidFill>
              </a:rPr>
              <a:t>ая</a:t>
            </a:r>
            <a:r>
              <a:rPr lang="ru-RU" sz="1800" dirty="0" smtClean="0">
                <a:solidFill>
                  <a:srgbClr val="002060"/>
                </a:solidFill>
              </a:rPr>
              <a:t> цель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2425" y="2285606"/>
            <a:ext cx="1139960" cy="335622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1</a:t>
            </a:r>
            <a:r>
              <a:rPr lang="ru-RU" sz="1800" dirty="0" smtClean="0">
                <a:solidFill>
                  <a:srgbClr val="002060"/>
                </a:solidFill>
              </a:rPr>
              <a:t>-</a:t>
            </a:r>
            <a:r>
              <a:rPr lang="ru-RU" sz="1800" dirty="0" err="1" smtClean="0">
                <a:solidFill>
                  <a:srgbClr val="002060"/>
                </a:solidFill>
              </a:rPr>
              <a:t>ая</a:t>
            </a:r>
            <a:r>
              <a:rPr lang="ru-RU" sz="1800" dirty="0" smtClean="0">
                <a:solidFill>
                  <a:srgbClr val="002060"/>
                </a:solidFill>
              </a:rPr>
              <a:t> цель</a:t>
            </a:r>
            <a:endParaRPr lang="ru-RU" sz="1800" dirty="0">
              <a:solidFill>
                <a:srgbClr val="00206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660440" y="1284134"/>
            <a:ext cx="2556115" cy="0"/>
          </a:xfrm>
          <a:prstGeom prst="line">
            <a:avLst/>
          </a:prstGeom>
          <a:ln w="19050">
            <a:solidFill>
              <a:srgbClr val="EF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656969" y="2719207"/>
            <a:ext cx="2586535" cy="530"/>
          </a:xfrm>
          <a:prstGeom prst="line">
            <a:avLst/>
          </a:prstGeom>
          <a:ln w="19050">
            <a:solidFill>
              <a:srgbClr val="EF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7184707" y="2636207"/>
            <a:ext cx="3460" cy="1431859"/>
          </a:xfrm>
          <a:prstGeom prst="line">
            <a:avLst/>
          </a:prstGeom>
          <a:ln w="19050"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181247" y="1189369"/>
            <a:ext cx="3460" cy="1431859"/>
          </a:xfrm>
          <a:prstGeom prst="line">
            <a:avLst/>
          </a:prstGeom>
          <a:ln w="19050"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106596" y="4000803"/>
            <a:ext cx="1492066" cy="1100085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045786" y="5100886"/>
            <a:ext cx="1060810" cy="2"/>
          </a:xfrm>
          <a:prstGeom prst="straightConnector1">
            <a:avLst/>
          </a:prstGeom>
          <a:ln w="254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79511" y="1271956"/>
            <a:ext cx="8749803" cy="5009574"/>
            <a:chOff x="179511" y="1271956"/>
            <a:chExt cx="8749803" cy="50095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t="5931" b="8966"/>
            <a:stretch/>
          </p:blipFill>
          <p:spPr bwMode="auto">
            <a:xfrm>
              <a:off x="179511" y="1271956"/>
              <a:ext cx="8749803" cy="500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Стрелка вверх 21"/>
            <p:cNvSpPr/>
            <p:nvPr/>
          </p:nvSpPr>
          <p:spPr>
            <a:xfrm rot="1726719">
              <a:off x="1123239" y="1589300"/>
              <a:ext cx="1550912" cy="4400037"/>
            </a:xfrm>
            <a:prstGeom prst="upArrow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верх 25"/>
            <p:cNvSpPr/>
            <p:nvPr/>
          </p:nvSpPr>
          <p:spPr>
            <a:xfrm rot="8979175">
              <a:off x="3253743" y="2807664"/>
              <a:ext cx="1364597" cy="3115274"/>
            </a:xfrm>
            <a:prstGeom prst="up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2387" y="5813930"/>
              <a:ext cx="1335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WHEAT</a:t>
              </a:r>
              <a:r>
                <a:rPr lang="en-US" b="1" dirty="0" smtClean="0">
                  <a:solidFill>
                    <a:srgbClr val="002060"/>
                  </a:solidFill>
                  <a:cs typeface="Tahoma" pitchFamily="34" charset="0"/>
                </a:rPr>
                <a:t>, DAILY</a:t>
              </a:r>
              <a:endParaRPr lang="ru-RU" sz="1200" b="1" dirty="0" err="1" smtClean="0">
                <a:solidFill>
                  <a:srgbClr val="002060"/>
                </a:solidFill>
                <a:cs typeface="Tahoma" pitchFamily="34" charset="0"/>
              </a:endParaRPr>
            </a:p>
          </p:txBody>
        </p:sp>
      </p:grp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Тренд. Как ответить на вопрос «куда?»</a:t>
            </a:r>
          </a:p>
        </p:txBody>
      </p:sp>
      <p:sp>
        <p:nvSpPr>
          <p:cNvPr id="24" name="Стрелка вверх 23"/>
          <p:cNvSpPr/>
          <p:nvPr/>
        </p:nvSpPr>
        <p:spPr>
          <a:xfrm rot="2474917">
            <a:off x="5622362" y="1145856"/>
            <a:ext cx="2248063" cy="4248888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244" y="856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6061" b="8776"/>
          <a:stretch/>
        </p:blipFill>
        <p:spPr bwMode="auto">
          <a:xfrm>
            <a:off x="327546" y="1099055"/>
            <a:ext cx="8606904" cy="517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ОТВЕТ на вопрос «КУДА?»:  </a:t>
            </a:r>
            <a:br>
              <a:rPr lang="ru-RU" sz="1400" dirty="0" smtClean="0">
                <a:latin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cs typeface="Tahoma" pitchFamily="34" charset="0"/>
              </a:rPr>
              <a:t>«скользящая средняя».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162" y="1237554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EMA(100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)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 rot="1889803">
            <a:off x="1322667" y="2031929"/>
            <a:ext cx="1181572" cy="3642708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1410921">
            <a:off x="5106242" y="2786679"/>
            <a:ext cx="742653" cy="1526805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8396682">
            <a:off x="3279322" y="3034453"/>
            <a:ext cx="952943" cy="2829776"/>
          </a:xfrm>
          <a:prstGeom prst="up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950" y="85633"/>
            <a:ext cx="952500" cy="95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2387" y="5813930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WHEAT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, DAILY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1410921">
            <a:off x="6202055" y="2101517"/>
            <a:ext cx="728976" cy="1526805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410921">
            <a:off x="7297452" y="1450310"/>
            <a:ext cx="631391" cy="1526805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9385075">
            <a:off x="7788094" y="2847752"/>
            <a:ext cx="681524" cy="1226994"/>
          </a:xfrm>
          <a:prstGeom prst="up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D1A17-2137-4A47-8FC4-11F26BA9DA71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F1F34D6-E602-4200-9EF4-5C81A94DA239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102" name="Заголовок 9"/>
          <p:cNvSpPr>
            <a:spLocks noGrp="1"/>
          </p:cNvSpPr>
          <p:nvPr>
            <p:ph type="title" idx="4294967295"/>
          </p:nvPr>
        </p:nvSpPr>
        <p:spPr>
          <a:xfrm>
            <a:off x="2986732" y="124297"/>
            <a:ext cx="5804183" cy="946150"/>
          </a:xfrm>
        </p:spPr>
        <p:txBody>
          <a:bodyPr/>
          <a:lstStyle/>
          <a:p>
            <a:pPr algn="ctr" eaLnBrk="1" hangingPunct="1"/>
            <a:r>
              <a:rPr lang="ru-RU" sz="1800" dirty="0" smtClean="0">
                <a:latin typeface="Tahoma" pitchFamily="34" charset="0"/>
                <a:cs typeface="Tahoma" pitchFamily="34" charset="0"/>
              </a:rPr>
              <a:t>Цели.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536144" y="1751312"/>
            <a:ext cx="6447722" cy="280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1600" b="1" i="1" kern="0" dirty="0" smtClean="0">
                <a:cs typeface="Tahoma" pitchFamily="34" charset="0"/>
              </a:rPr>
              <a:t>  </a:t>
            </a:r>
            <a:r>
              <a:rPr lang="ru-RU" sz="1600" kern="0" dirty="0" smtClean="0">
                <a:cs typeface="Tahoma" pitchFamily="34" charset="0"/>
              </a:rPr>
              <a:t>Понять роль контроля за рисками </a:t>
            </a:r>
            <a:r>
              <a:rPr lang="ru-RU" sz="1600" kern="0" dirty="0" smtClean="0">
                <a:cs typeface="Tahoma" pitchFamily="34" charset="0"/>
              </a:rPr>
              <a:t>в работе трейдера.</a:t>
            </a:r>
            <a:endParaRPr lang="ru-RU" sz="1600" kern="0" dirty="0" smtClean="0"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ru-RU" sz="1600" kern="0" dirty="0" smtClean="0"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1600" dirty="0" smtClean="0"/>
              <a:t>  Познакомиться с постулатами технического анализа.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ru-RU" sz="16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1600" dirty="0" smtClean="0"/>
              <a:t>  Научиться пользоваться пробоями уровней и трендов.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endParaRPr lang="ru-RU" sz="16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1600" dirty="0" smtClean="0"/>
              <a:t>  Познакомиться с принципами работы </a:t>
            </a:r>
            <a:r>
              <a:rPr lang="ru-RU" sz="1600" dirty="0" smtClean="0"/>
              <a:t>трейдеров.</a:t>
            </a:r>
            <a:endParaRPr lang="ru-RU" sz="16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ru-RU" sz="16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1600" dirty="0"/>
              <a:t> </a:t>
            </a:r>
            <a:r>
              <a:rPr lang="ru-RU" sz="1600" dirty="0" smtClean="0"/>
              <a:t> Узнать способы прогнозирования с помощью волн.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endParaRPr lang="ru-RU" sz="1600" b="1" kern="0" dirty="0">
              <a:cs typeface="Tahoma" pitchFamily="34" charset="0"/>
            </a:endParaRPr>
          </a:p>
        </p:txBody>
      </p:sp>
      <p:pic>
        <p:nvPicPr>
          <p:cNvPr id="6" name="Рисунок 5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94" y="85633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6345" b="8828"/>
          <a:stretch/>
        </p:blipFill>
        <p:spPr bwMode="auto">
          <a:xfrm>
            <a:off x="206391" y="1014789"/>
            <a:ext cx="8775684" cy="541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Применение скользящих средних.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3865" y="1108154"/>
            <a:ext cx="1703388" cy="3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Tahoma" pitchFamily="34" charset="0"/>
              </a:rPr>
              <a:t>EMA </a:t>
            </a:r>
            <a:r>
              <a:rPr lang="en-US" b="1" dirty="0" smtClean="0">
                <a:solidFill>
                  <a:srgbClr val="FF0000"/>
                </a:solidFill>
                <a:cs typeface="Tahoma" pitchFamily="34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cs typeface="Tahoma" pitchFamily="34" charset="0"/>
              </a:rPr>
              <a:t>5</a:t>
            </a:r>
            <a:r>
              <a:rPr lang="en-US" b="1" dirty="0" smtClean="0">
                <a:solidFill>
                  <a:srgbClr val="FF0000"/>
                </a:solidFill>
                <a:cs typeface="Tahoma" pitchFamily="34" charset="0"/>
              </a:rPr>
              <a:t>),</a:t>
            </a:r>
            <a:r>
              <a:rPr lang="en-US" b="1" dirty="0" smtClean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cs typeface="Tahoma" pitchFamily="34" charset="0"/>
              </a:rPr>
              <a:t>EMA </a:t>
            </a:r>
            <a:r>
              <a:rPr lang="en-US" b="1" dirty="0" smtClean="0">
                <a:solidFill>
                  <a:srgbClr val="0000FF"/>
                </a:solidFill>
                <a:cs typeface="Tahoma" pitchFamily="34" charset="0"/>
              </a:rPr>
              <a:t>(25</a:t>
            </a:r>
            <a:r>
              <a:rPr lang="ru-RU" b="1" dirty="0" smtClean="0">
                <a:solidFill>
                  <a:srgbClr val="0000FF"/>
                </a:solidFill>
                <a:cs typeface="Tahoma" pitchFamily="34" charset="0"/>
              </a:rPr>
              <a:t>)</a:t>
            </a:r>
            <a:r>
              <a:rPr lang="ru-RU" b="1" dirty="0" smtClean="0">
                <a:cs typeface="Tahoma" pitchFamily="34" charset="0"/>
              </a:rPr>
              <a:t> 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182" y="5820332"/>
            <a:ext cx="5008004" cy="489510"/>
          </a:xfrm>
          <a:prstGeom prst="rect">
            <a:avLst/>
          </a:prstGeom>
          <a:noFill/>
        </p:spPr>
        <p:txBody>
          <a:bodyPr wrap="square" lIns="58055" tIns="29028" rIns="58055" bIns="29028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en-US" sz="1400" dirty="0" smtClean="0">
                <a:solidFill>
                  <a:srgbClr val="002060"/>
                </a:solidFill>
              </a:rPr>
              <a:t>MA(5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  <a:r>
              <a:rPr lang="ru-RU" sz="1400" dirty="0" smtClean="0">
                <a:solidFill>
                  <a:srgbClr val="002060"/>
                </a:solidFill>
              </a:rPr>
              <a:t> используется как фильтр рыночного шума.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EMA(25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  <a:r>
              <a:rPr lang="ru-RU" sz="1400" dirty="0" smtClean="0">
                <a:solidFill>
                  <a:srgbClr val="002060"/>
                </a:solidFill>
              </a:rPr>
              <a:t>используется как индикатор направления тренда.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1235559" y="5607530"/>
            <a:ext cx="161925" cy="273558"/>
          </a:xfrm>
          <a:prstGeom prst="upArrow">
            <a:avLst/>
          </a:prstGeom>
          <a:solidFill>
            <a:srgbClr val="00B050">
              <a:alpha val="3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3469076" y="2711147"/>
            <a:ext cx="161925" cy="273558"/>
          </a:xfrm>
          <a:prstGeom prst="upArrow">
            <a:avLst/>
          </a:prstGeom>
          <a:solidFill>
            <a:srgbClr val="00B050">
              <a:alpha val="3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996132" y="4206636"/>
            <a:ext cx="161925" cy="273558"/>
          </a:xfrm>
          <a:prstGeom prst="upArrow">
            <a:avLst/>
          </a:prstGeom>
          <a:solidFill>
            <a:srgbClr val="00B050">
              <a:alpha val="3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flipV="1">
            <a:off x="3266536" y="2264370"/>
            <a:ext cx="171450" cy="288417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flipV="1">
            <a:off x="3788794" y="2035800"/>
            <a:ext cx="171450" cy="288417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flipV="1">
            <a:off x="5250072" y="3778036"/>
            <a:ext cx="171450" cy="288417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9575" y="0"/>
            <a:ext cx="952500" cy="95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61764" y="6032843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WHEAT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, DAILY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6252533" y="5140920"/>
            <a:ext cx="161925" cy="273558"/>
          </a:xfrm>
          <a:prstGeom prst="upArrow">
            <a:avLst/>
          </a:prstGeom>
          <a:solidFill>
            <a:srgbClr val="00B050">
              <a:alpha val="3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7097921" y="4580204"/>
            <a:ext cx="161925" cy="273558"/>
          </a:xfrm>
          <a:prstGeom prst="upArrow">
            <a:avLst/>
          </a:prstGeom>
          <a:solidFill>
            <a:srgbClr val="00B050">
              <a:alpha val="3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8184850" y="3504478"/>
            <a:ext cx="161925" cy="273558"/>
          </a:xfrm>
          <a:prstGeom prst="upArrow">
            <a:avLst/>
          </a:prstGeom>
          <a:solidFill>
            <a:srgbClr val="00B050">
              <a:alpha val="3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flipV="1">
            <a:off x="6791325" y="3942474"/>
            <a:ext cx="171450" cy="288417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flipV="1">
            <a:off x="7916892" y="3028773"/>
            <a:ext cx="171450" cy="288417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6089" b="8657"/>
          <a:stretch/>
        </p:blipFill>
        <p:spPr bwMode="auto">
          <a:xfrm>
            <a:off x="231253" y="1039363"/>
            <a:ext cx="8747675" cy="527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Торговые сигналы Индикатора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MACD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9382" y="5813501"/>
            <a:ext cx="137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cs typeface="Tahoma" pitchFamily="34" charset="0"/>
              </a:rPr>
              <a:t>MACD(12,26,9)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609725" y="5678442"/>
            <a:ext cx="161925" cy="273558"/>
          </a:xfrm>
          <a:prstGeom prst="upArrow">
            <a:avLst/>
          </a:prstGeom>
          <a:solidFill>
            <a:srgbClr val="00B050">
              <a:alpha val="3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flipV="1">
            <a:off x="2255268" y="4500168"/>
            <a:ext cx="171450" cy="288417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5505449" y="5356673"/>
            <a:ext cx="161925" cy="273558"/>
          </a:xfrm>
          <a:prstGeom prst="upArrow">
            <a:avLst/>
          </a:prstGeom>
          <a:solidFill>
            <a:srgbClr val="00B050">
              <a:alpha val="30000"/>
            </a:srgbClr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flipV="1">
            <a:off x="4292892" y="4962524"/>
            <a:ext cx="171450" cy="288417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205" y="1084566"/>
            <a:ext cx="7612825" cy="427955"/>
          </a:xfrm>
          <a:prstGeom prst="rect">
            <a:avLst/>
          </a:prstGeom>
          <a:noFill/>
        </p:spPr>
        <p:txBody>
          <a:bodyPr wrap="square" lIns="58055" tIns="29028" rIns="58055" bIns="29028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1-й </a:t>
            </a:r>
            <a:r>
              <a:rPr lang="ru-RU" dirty="0" smtClean="0">
                <a:solidFill>
                  <a:srgbClr val="002060"/>
                </a:solidFill>
              </a:rPr>
              <a:t>сигнал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на вход: </a:t>
            </a:r>
            <a:r>
              <a:rPr lang="ru-RU" dirty="0" smtClean="0">
                <a:solidFill>
                  <a:srgbClr val="002060"/>
                </a:solidFill>
              </a:rPr>
              <a:t>пересечение с сигнальной (сглаживающей) скользящей средней.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2-й </a:t>
            </a:r>
            <a:r>
              <a:rPr lang="ru-RU" dirty="0" smtClean="0">
                <a:solidFill>
                  <a:srgbClr val="002060"/>
                </a:solidFill>
              </a:rPr>
              <a:t>сигнал на вход: </a:t>
            </a:r>
            <a:r>
              <a:rPr lang="ru-RU" dirty="0" smtClean="0">
                <a:solidFill>
                  <a:srgbClr val="002060"/>
                </a:solidFill>
              </a:rPr>
              <a:t>пересечение нулевого уровня.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429" y="54876"/>
            <a:ext cx="952500" cy="952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77854" y="3850360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WHEAT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, DAILY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D1A17-2137-4A47-8FC4-11F26BA9DA71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F1F34D6-E602-4200-9EF4-5C81A94DA239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4102" name="Заголовок 9"/>
          <p:cNvSpPr>
            <a:spLocks noGrp="1"/>
          </p:cNvSpPr>
          <p:nvPr>
            <p:ph type="title" idx="4294967295"/>
          </p:nvPr>
        </p:nvSpPr>
        <p:spPr>
          <a:xfrm>
            <a:off x="2986732" y="124297"/>
            <a:ext cx="5804183" cy="946150"/>
          </a:xfrm>
        </p:spPr>
        <p:txBody>
          <a:bodyPr/>
          <a:lstStyle/>
          <a:p>
            <a:pPr algn="ctr" eaLnBrk="1" hangingPunct="1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Пропорциональность волн.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229522" y="2142950"/>
            <a:ext cx="6447722" cy="29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1600" b="1" i="1" kern="0" dirty="0" smtClean="0">
                <a:cs typeface="Tahoma" pitchFamily="34" charset="0"/>
              </a:rPr>
              <a:t> </a:t>
            </a:r>
            <a:r>
              <a:rPr lang="ru-RU" sz="1600" kern="0" dirty="0" smtClean="0">
                <a:cs typeface="Tahoma" pitchFamily="34" charset="0"/>
              </a:rPr>
              <a:t>Весь рынок можно разбить на движущие волны и коррекции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ru-RU" sz="1600" b="1" i="1" kern="0" dirty="0" smtClean="0">
                <a:cs typeface="Tahoma" pitchFamily="34" charset="0"/>
              </a:rPr>
              <a:t>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1600" kern="0" dirty="0" smtClean="0">
                <a:cs typeface="Tahoma" pitchFamily="34" charset="0"/>
              </a:rPr>
              <a:t> На расторгованном рынке длины восходящих и падающих ценовых импульсов пропорциональны друг другу.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ru-RU" sz="1600" kern="0" dirty="0" smtClean="0"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1600" dirty="0" smtClean="0"/>
              <a:t>  Малый ценовой импульс нового движения определяет цели более старшего импульса.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ru-RU" sz="160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ru-RU" sz="1600" dirty="0" smtClean="0"/>
              <a:t>  Зная пропорции можно определить наиболее вероятные цели и точки разворота.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§"/>
              <a:defRPr/>
            </a:pPr>
            <a:endParaRPr lang="ru-RU" sz="1600" b="1" kern="0" dirty="0">
              <a:cs typeface="Tahoma" pitchFamily="34" charset="0"/>
            </a:endParaRPr>
          </a:p>
        </p:txBody>
      </p:sp>
      <p:pic>
        <p:nvPicPr>
          <p:cNvPr id="6" name="Рисунок 5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94" y="856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D1A17-2137-4A47-8FC4-11F26BA9DA71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F1F34D6-E602-4200-9EF4-5C81A94DA239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4102" name="Заголовок 9"/>
          <p:cNvSpPr>
            <a:spLocks noGrp="1"/>
          </p:cNvSpPr>
          <p:nvPr>
            <p:ph type="title" idx="4294967295"/>
          </p:nvPr>
        </p:nvSpPr>
        <p:spPr>
          <a:xfrm>
            <a:off x="2986732" y="124297"/>
            <a:ext cx="5804183" cy="946150"/>
          </a:xfrm>
        </p:spPr>
        <p:txBody>
          <a:bodyPr/>
          <a:lstStyle/>
          <a:p>
            <a:pPr algn="ctr" eaLnBrk="1" hangingPunct="1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Рыночный цикл.</a:t>
            </a:r>
          </a:p>
        </p:txBody>
      </p:sp>
      <p:pic>
        <p:nvPicPr>
          <p:cNvPr id="6" name="Рисунок 5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94" y="85633"/>
            <a:ext cx="952500" cy="952500"/>
          </a:xfrm>
          <a:prstGeom prst="rect">
            <a:avLst/>
          </a:prstGeom>
        </p:spPr>
      </p:pic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04894" y="1183502"/>
            <a:ext cx="84963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sz="1400" b="1" dirty="0">
                <a:ea typeface="Tahoma" pitchFamily="34" charset="0"/>
                <a:cs typeface="Tahoma" pitchFamily="34" charset="0"/>
              </a:rPr>
              <a:t>Перед тем, как улучшиться, ситуация ухудшается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r"/>
            <a:r>
              <a:rPr lang="ru-RU" sz="1400" dirty="0" smtClean="0">
                <a:ea typeface="Tahoma" pitchFamily="34" charset="0"/>
                <a:cs typeface="Tahoma" pitchFamily="34" charset="0"/>
              </a:rPr>
              <a:t> </a:t>
            </a:r>
            <a:endParaRPr lang="ru-RU" sz="1400" dirty="0">
              <a:ea typeface="Tahoma" pitchFamily="34" charset="0"/>
              <a:cs typeface="Tahoma" pitchFamily="34" charset="0"/>
            </a:endParaRPr>
          </a:p>
          <a:p>
            <a:r>
              <a:rPr lang="ru-RU" sz="1400" dirty="0">
                <a:ea typeface="Tahoma" pitchFamily="34" charset="0"/>
                <a:cs typeface="Tahoma" pitchFamily="34" charset="0"/>
              </a:rPr>
              <a:t>Образование самовоспроизводящихся фигур является фундаментальной характеристикой сложных систем к которым относятся и финансовые рынки.</a:t>
            </a:r>
          </a:p>
          <a:p>
            <a:endParaRPr lang="ru-RU" sz="1400" dirty="0">
              <a:latin typeface="RaleighC BT" pitchFamily="50" charset="0"/>
            </a:endParaRPr>
          </a:p>
          <a:p>
            <a:endParaRPr lang="ru-RU" sz="1400" dirty="0"/>
          </a:p>
        </p:txBody>
      </p:sp>
      <p:grpSp>
        <p:nvGrpSpPr>
          <p:cNvPr id="46" name="Group 13"/>
          <p:cNvGrpSpPr>
            <a:grpSpLocks/>
          </p:cNvGrpSpPr>
          <p:nvPr/>
        </p:nvGrpSpPr>
        <p:grpSpPr bwMode="auto">
          <a:xfrm>
            <a:off x="1835150" y="2420938"/>
            <a:ext cx="5522913" cy="2808287"/>
            <a:chOff x="1247" y="935"/>
            <a:chExt cx="3479" cy="1769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935"/>
              <a:ext cx="3479" cy="1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V="1">
              <a:off x="1383" y="1071"/>
              <a:ext cx="1996" cy="1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3379" y="1071"/>
              <a:ext cx="907" cy="8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971" y="981"/>
              <a:ext cx="227" cy="19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 normalizeH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 Black"/>
                </a:rPr>
                <a:t>(1)</a:t>
              </a:r>
            </a:p>
          </p:txBody>
        </p:sp>
        <p:sp>
          <p:nvSpPr>
            <p:cNvPr id="5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422" y="1888"/>
              <a:ext cx="227" cy="19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(2)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7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D1A17-2137-4A47-8FC4-11F26BA9DA71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F1F34D6-E602-4200-9EF4-5C81A94DA239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4102" name="Заголовок 9"/>
          <p:cNvSpPr>
            <a:spLocks noGrp="1"/>
          </p:cNvSpPr>
          <p:nvPr>
            <p:ph type="title" idx="4294967295"/>
          </p:nvPr>
        </p:nvSpPr>
        <p:spPr>
          <a:xfrm>
            <a:off x="2986732" y="124297"/>
            <a:ext cx="5804183" cy="946150"/>
          </a:xfrm>
        </p:spPr>
        <p:txBody>
          <a:bodyPr/>
          <a:lstStyle/>
          <a:p>
            <a:pPr algn="ctr" eaLnBrk="1" hangingPunct="1"/>
            <a:r>
              <a:rPr lang="ru-RU" sz="1400" dirty="0" smtClean="0">
                <a:latin typeface="Tahoma" pitchFamily="34" charset="0"/>
                <a:cs typeface="Tahoma" pitchFamily="34" charset="0"/>
              </a:rPr>
              <a:t>Соотношения в идеальной волне.</a:t>
            </a:r>
          </a:p>
        </p:txBody>
      </p:sp>
      <p:pic>
        <p:nvPicPr>
          <p:cNvPr id="6" name="Рисунок 5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94" y="85633"/>
            <a:ext cx="952500" cy="952500"/>
          </a:xfrm>
          <a:prstGeom prst="rect">
            <a:avLst/>
          </a:prstGeom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50043" y="1402556"/>
            <a:ext cx="8408987" cy="4649787"/>
            <a:chOff x="128" y="630"/>
            <a:chExt cx="5297" cy="2929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353" y="2370"/>
              <a:ext cx="555" cy="1079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914" y="2364"/>
              <a:ext cx="88" cy="495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1002" y="2430"/>
              <a:ext cx="182" cy="429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1178" y="2436"/>
              <a:ext cx="126" cy="471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1310" y="2173"/>
              <a:ext cx="378" cy="74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88" y="2185"/>
              <a:ext cx="193" cy="21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1887" y="1651"/>
              <a:ext cx="511" cy="74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2386" y="1663"/>
              <a:ext cx="175" cy="17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2567" y="1280"/>
              <a:ext cx="266" cy="56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827" y="1298"/>
              <a:ext cx="112" cy="299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2945" y="1425"/>
              <a:ext cx="146" cy="17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097" y="1431"/>
              <a:ext cx="156" cy="39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3253" y="837"/>
              <a:ext cx="400" cy="975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128" y="733"/>
              <a:ext cx="3705" cy="206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709" y="2176"/>
              <a:ext cx="181" cy="1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 Black"/>
                </a:rPr>
                <a:t>(1)</a:t>
              </a:r>
            </a:p>
          </p:txBody>
        </p:sp>
        <p:sp>
          <p:nvSpPr>
            <p:cNvPr id="2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2" y="2890"/>
              <a:ext cx="181" cy="1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 Black"/>
                </a:rPr>
                <a:t>(2)</a:t>
              </a:r>
            </a:p>
          </p:txBody>
        </p:sp>
        <p:sp>
          <p:nvSpPr>
            <p:cNvPr id="2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844" y="1016"/>
              <a:ext cx="181" cy="1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 Black"/>
                </a:rPr>
                <a:t>(3)</a:t>
              </a:r>
            </a:p>
          </p:txBody>
        </p:sp>
        <p:sp>
          <p:nvSpPr>
            <p:cNvPr id="2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415" y="1785"/>
              <a:ext cx="181" cy="1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 Black"/>
                </a:rPr>
                <a:t>(4)</a:t>
              </a:r>
            </a:p>
          </p:txBody>
        </p:sp>
        <p:sp>
          <p:nvSpPr>
            <p:cNvPr id="2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476" y="646"/>
              <a:ext cx="181" cy="1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 Black"/>
                </a:rPr>
                <a:t>(5)</a:t>
              </a:r>
            </a:p>
          </p:txBody>
        </p:sp>
        <p:sp>
          <p:nvSpPr>
            <p:cNvPr id="3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643" y="1998"/>
              <a:ext cx="66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31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812" y="2447"/>
              <a:ext cx="91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3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561" y="1860"/>
              <a:ext cx="91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4</a:t>
              </a:r>
            </a:p>
          </p:txBody>
        </p:sp>
        <p:sp>
          <p:nvSpPr>
            <p:cNvPr id="3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428" y="1538"/>
              <a:ext cx="90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3</a:t>
              </a:r>
            </a:p>
          </p:txBody>
        </p:sp>
        <p:sp>
          <p:nvSpPr>
            <p:cNvPr id="3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840" y="2880"/>
              <a:ext cx="136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A</a:t>
              </a:r>
              <a:endParaRPr lang="ru-RU" sz="1200" kern="10">
                <a:ln w="9525">
                  <a:solidFill>
                    <a:srgbClr val="F91C05"/>
                  </a:solidFill>
                  <a:round/>
                  <a:headEnd/>
                  <a:tailEnd/>
                </a:ln>
                <a:solidFill>
                  <a:srgbClr val="F91C05"/>
                </a:solidFill>
                <a:latin typeface="Arial Black"/>
              </a:endParaRPr>
            </a:p>
          </p:txBody>
        </p:sp>
        <p:sp>
          <p:nvSpPr>
            <p:cNvPr id="3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168" y="2254"/>
              <a:ext cx="136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B</a:t>
              </a:r>
              <a:endParaRPr lang="ru-RU" sz="1200" kern="10">
                <a:ln w="9525">
                  <a:solidFill>
                    <a:srgbClr val="F91C05"/>
                  </a:solidFill>
                  <a:round/>
                  <a:headEnd/>
                  <a:tailEnd/>
                </a:ln>
                <a:solidFill>
                  <a:srgbClr val="F91C05"/>
                </a:solidFill>
                <a:latin typeface="Arial Black"/>
              </a:endParaRPr>
            </a:p>
          </p:txBody>
        </p:sp>
        <p:sp>
          <p:nvSpPr>
            <p:cNvPr id="3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326" y="2967"/>
              <a:ext cx="136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C</a:t>
              </a:r>
              <a:endParaRPr lang="ru-RU" sz="1200" kern="10">
                <a:ln w="9525">
                  <a:solidFill>
                    <a:srgbClr val="F91C05"/>
                  </a:solidFill>
                  <a:round/>
                  <a:headEnd/>
                  <a:tailEnd/>
                </a:ln>
                <a:solidFill>
                  <a:srgbClr val="F91C05"/>
                </a:solidFill>
                <a:latin typeface="Arial Black"/>
              </a:endParaRPr>
            </a:p>
          </p:txBody>
        </p:sp>
        <p:sp>
          <p:nvSpPr>
            <p:cNvPr id="3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692" y="1129"/>
              <a:ext cx="91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5</a:t>
              </a:r>
            </a:p>
          </p:txBody>
        </p:sp>
        <p:sp>
          <p:nvSpPr>
            <p:cNvPr id="3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4201" y="630"/>
              <a:ext cx="1224" cy="69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1200" kern="10">
                  <a:ln w="9525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Arial Black"/>
                </a:rPr>
                <a:t>2 = 0,618*волна 1</a:t>
              </a:r>
            </a:p>
            <a:p>
              <a:r>
                <a:rPr lang="ru-RU" sz="1200" kern="10">
                  <a:ln w="9525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Arial Black"/>
                </a:rPr>
                <a:t>4 = 0,382*волна 3</a:t>
              </a:r>
            </a:p>
            <a:p>
              <a:r>
                <a:rPr lang="ru-RU" sz="1200" kern="10">
                  <a:ln w="9525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Arial Black"/>
                </a:rPr>
                <a:t>5 = 1,618*волна 1</a:t>
              </a:r>
            </a:p>
            <a:p>
              <a:r>
                <a:rPr lang="ru-RU" sz="1200" kern="10">
                  <a:ln w="9525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Arial Black"/>
                </a:rPr>
                <a:t>5 = 0,618*от 0 до 3</a:t>
              </a:r>
            </a:p>
            <a:p>
              <a:r>
                <a:rPr lang="ru-RU" sz="1200" kern="10">
                  <a:ln w="9525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Arial Black"/>
                </a:rPr>
                <a:t>2 = 0,618*волна 4 </a:t>
              </a:r>
            </a:p>
          </p:txBody>
        </p:sp>
        <p:sp>
          <p:nvSpPr>
            <p:cNvPr id="3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754" y="2738"/>
              <a:ext cx="546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 Black"/>
                </a:rPr>
                <a:t>A=B=C</a:t>
              </a:r>
              <a:endParaRPr lang="ru-RU" sz="12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 Black"/>
              </a:endParaRPr>
            </a:p>
          </p:txBody>
        </p:sp>
        <p:sp>
          <p:nvSpPr>
            <p:cNvPr id="4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790" y="1596"/>
              <a:ext cx="817" cy="32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 Black"/>
                </a:rPr>
                <a:t>B = 0,236*A</a:t>
              </a:r>
            </a:p>
            <a:p>
              <a:pPr algn="ctr"/>
              <a:r>
                <a:rPr lang="en-US" sz="12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 Black"/>
                </a:rPr>
                <a:t>C = A</a:t>
              </a:r>
              <a:endParaRPr lang="ru-RU" sz="12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 Black"/>
              </a:endParaRPr>
            </a:p>
          </p:txBody>
        </p:sp>
        <p:sp>
          <p:nvSpPr>
            <p:cNvPr id="4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834" y="1626"/>
              <a:ext cx="136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A</a:t>
              </a:r>
              <a:endParaRPr lang="ru-RU" sz="1200" kern="10">
                <a:ln w="9525">
                  <a:solidFill>
                    <a:srgbClr val="F91C05"/>
                  </a:solidFill>
                  <a:round/>
                  <a:headEnd/>
                  <a:tailEnd/>
                </a:ln>
                <a:solidFill>
                  <a:srgbClr val="F91C05"/>
                </a:solidFill>
                <a:latin typeface="Arial Black"/>
              </a:endParaRPr>
            </a:p>
          </p:txBody>
        </p:sp>
        <p:sp>
          <p:nvSpPr>
            <p:cNvPr id="4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118" y="1260"/>
              <a:ext cx="136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B</a:t>
              </a:r>
              <a:endParaRPr lang="ru-RU" sz="1200" kern="10">
                <a:ln w="9525">
                  <a:solidFill>
                    <a:srgbClr val="F91C05"/>
                  </a:solidFill>
                  <a:round/>
                  <a:headEnd/>
                  <a:tailEnd/>
                </a:ln>
                <a:solidFill>
                  <a:srgbClr val="F91C05"/>
                </a:solidFill>
                <a:latin typeface="Arial Black"/>
              </a:endParaRPr>
            </a:p>
          </p:txBody>
        </p:sp>
        <p:sp>
          <p:nvSpPr>
            <p:cNvPr id="4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262" y="1875"/>
              <a:ext cx="136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ln w="9525">
                    <a:solidFill>
                      <a:srgbClr val="F91C05"/>
                    </a:solidFill>
                    <a:round/>
                    <a:headEnd/>
                    <a:tailEnd/>
                  </a:ln>
                  <a:solidFill>
                    <a:srgbClr val="F91C05"/>
                  </a:solidFill>
                  <a:latin typeface="Arial Black"/>
                </a:rPr>
                <a:t>C</a:t>
              </a:r>
              <a:endParaRPr lang="ru-RU" sz="1200" kern="10">
                <a:ln w="9525">
                  <a:solidFill>
                    <a:srgbClr val="F91C05"/>
                  </a:solidFill>
                  <a:round/>
                  <a:headEnd/>
                  <a:tailEnd/>
                </a:ln>
                <a:solidFill>
                  <a:srgbClr val="F91C05"/>
                </a:solidFill>
                <a:latin typeface="Arial Black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V="1">
              <a:off x="186" y="1373"/>
              <a:ext cx="3909" cy="2186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555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r="3741"/>
          <a:stretch/>
        </p:blipFill>
        <p:spPr>
          <a:xfrm>
            <a:off x="323850" y="1028700"/>
            <a:ext cx="8610600" cy="5305425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Прогнозирование с помощью </a:t>
            </a:r>
            <a:br>
              <a:rPr lang="ru-RU" sz="1400" dirty="0" smtClean="0">
                <a:latin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cs typeface="Tahoma" pitchFamily="34" charset="0"/>
              </a:rPr>
              <a:t>уровней Фибоначчи.</a:t>
            </a:r>
          </a:p>
        </p:txBody>
      </p:sp>
      <p:sp>
        <p:nvSpPr>
          <p:cNvPr id="15" name="Стрелка вверх 14"/>
          <p:cNvSpPr/>
          <p:nvPr/>
        </p:nvSpPr>
        <p:spPr>
          <a:xfrm flipV="1">
            <a:off x="5772150" y="3186872"/>
            <a:ext cx="171450" cy="288417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772150" y="4079887"/>
            <a:ext cx="912333" cy="274067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2</a:t>
            </a:r>
            <a:r>
              <a:rPr lang="ru-RU" sz="1400" dirty="0" smtClean="0">
                <a:solidFill>
                  <a:srgbClr val="002060"/>
                </a:solidFill>
              </a:rPr>
              <a:t>-</a:t>
            </a:r>
            <a:r>
              <a:rPr lang="ru-RU" sz="1400" dirty="0" err="1" smtClean="0">
                <a:solidFill>
                  <a:srgbClr val="002060"/>
                </a:solidFill>
              </a:rPr>
              <a:t>ая</a:t>
            </a:r>
            <a:r>
              <a:rPr lang="ru-RU" sz="1400" dirty="0" smtClean="0">
                <a:solidFill>
                  <a:srgbClr val="002060"/>
                </a:solidFill>
              </a:rPr>
              <a:t> цель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4483" y="3331081"/>
            <a:ext cx="912333" cy="274067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1</a:t>
            </a:r>
            <a:r>
              <a:rPr lang="ru-RU" sz="1400" dirty="0" smtClean="0">
                <a:solidFill>
                  <a:srgbClr val="002060"/>
                </a:solidFill>
              </a:rPr>
              <a:t>-</a:t>
            </a:r>
            <a:r>
              <a:rPr lang="ru-RU" sz="1400" dirty="0" err="1" smtClean="0">
                <a:solidFill>
                  <a:srgbClr val="002060"/>
                </a:solidFill>
              </a:rPr>
              <a:t>ая</a:t>
            </a:r>
            <a:r>
              <a:rPr lang="ru-RU" sz="1400" dirty="0" smtClean="0">
                <a:solidFill>
                  <a:srgbClr val="002060"/>
                </a:solidFill>
              </a:rPr>
              <a:t> цель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2149" y="5297208"/>
            <a:ext cx="912333" cy="274067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3-ая цель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42135" y="3336141"/>
            <a:ext cx="492982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142135" y="4101659"/>
            <a:ext cx="492982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142135" y="5297208"/>
            <a:ext cx="492982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950" y="856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 r="3898"/>
          <a:stretch/>
        </p:blipFill>
        <p:spPr>
          <a:xfrm>
            <a:off x="193379" y="1007739"/>
            <a:ext cx="8640519" cy="5369207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Прогнозирование с помощью </a:t>
            </a:r>
            <a:br>
              <a:rPr lang="ru-RU" sz="1400" dirty="0" smtClean="0">
                <a:latin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cs typeface="Tahoma" pitchFamily="34" charset="0"/>
              </a:rPr>
              <a:t>уровней Фибоначчи.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6447" y="3336141"/>
            <a:ext cx="912333" cy="274067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1-ая цель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6446" y="1941723"/>
            <a:ext cx="912333" cy="274067"/>
          </a:xfrm>
          <a:prstGeom prst="rect">
            <a:avLst/>
          </a:prstGeom>
          <a:noFill/>
        </p:spPr>
        <p:txBody>
          <a:bodyPr wrap="none" lIns="58055" tIns="29028" rIns="58055" bIns="29028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2-ая цель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070573" y="3336141"/>
            <a:ext cx="492982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028384" y="1916832"/>
            <a:ext cx="492982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950" y="856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 r="6746"/>
          <a:stretch/>
        </p:blipFill>
        <p:spPr>
          <a:xfrm>
            <a:off x="242887" y="1049572"/>
            <a:ext cx="8630769" cy="5263764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Коррекционные уровни Фибоначчи.</a:t>
            </a:r>
          </a:p>
        </p:txBody>
      </p:sp>
      <p:sp>
        <p:nvSpPr>
          <p:cNvPr id="10" name="Овал 9"/>
          <p:cNvSpPr/>
          <p:nvPr/>
        </p:nvSpPr>
        <p:spPr>
          <a:xfrm>
            <a:off x="8099945" y="3014683"/>
            <a:ext cx="492982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099945" y="3968268"/>
            <a:ext cx="492982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950" y="856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 r="5735"/>
          <a:stretch/>
        </p:blipFill>
        <p:spPr>
          <a:xfrm>
            <a:off x="179277" y="1018083"/>
            <a:ext cx="8702329" cy="5184249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Прогнозирование  </a:t>
            </a:r>
            <a:br>
              <a:rPr lang="ru-RU" sz="1400" dirty="0" smtClean="0">
                <a:latin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cs typeface="Tahoma" pitchFamily="34" charset="0"/>
              </a:rPr>
              <a:t>с помощью уровней Фибоначчи.</a:t>
            </a:r>
          </a:p>
        </p:txBody>
      </p:sp>
      <p:sp>
        <p:nvSpPr>
          <p:cNvPr id="12" name="Овал 11"/>
          <p:cNvSpPr/>
          <p:nvPr/>
        </p:nvSpPr>
        <p:spPr>
          <a:xfrm>
            <a:off x="7967207" y="3682589"/>
            <a:ext cx="554159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67207" y="2600644"/>
            <a:ext cx="554159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64050" y="5323964"/>
            <a:ext cx="144341" cy="1391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85260" y="5184816"/>
            <a:ext cx="379230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950" y="856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 r="6103"/>
          <a:stretch/>
        </p:blipFill>
        <p:spPr>
          <a:xfrm>
            <a:off x="187228" y="973649"/>
            <a:ext cx="8686428" cy="5260174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Прогнозирование  </a:t>
            </a:r>
            <a:br>
              <a:rPr lang="ru-RU" sz="1400" dirty="0" smtClean="0">
                <a:latin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cs typeface="Tahoma" pitchFamily="34" charset="0"/>
              </a:rPr>
              <a:t>с помощью уровней Фибоначчи.</a:t>
            </a:r>
          </a:p>
        </p:txBody>
      </p:sp>
      <p:sp>
        <p:nvSpPr>
          <p:cNvPr id="10" name="Овал 9"/>
          <p:cNvSpPr/>
          <p:nvPr/>
        </p:nvSpPr>
        <p:spPr>
          <a:xfrm>
            <a:off x="8137832" y="3747618"/>
            <a:ext cx="383534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79135" y="3886765"/>
            <a:ext cx="144341" cy="1391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85260" y="5045668"/>
            <a:ext cx="379230" cy="27829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950" y="856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Пример постановки позиции.</a:t>
            </a:r>
          </a:p>
        </p:txBody>
      </p:sp>
      <p:pic>
        <p:nvPicPr>
          <p:cNvPr id="11" name="Рисунок 10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488" y="85633"/>
            <a:ext cx="952500" cy="95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 r="3497"/>
          <a:stretch/>
        </p:blipFill>
        <p:spPr>
          <a:xfrm>
            <a:off x="400051" y="1352458"/>
            <a:ext cx="8543924" cy="4814979"/>
          </a:xfrm>
          <a:prstGeom prst="rect">
            <a:avLst/>
          </a:prstGeom>
        </p:spPr>
      </p:pic>
      <p:sp>
        <p:nvSpPr>
          <p:cNvPr id="12" name="Стрелка вверх 11"/>
          <p:cNvSpPr/>
          <p:nvPr/>
        </p:nvSpPr>
        <p:spPr>
          <a:xfrm flipV="1">
            <a:off x="7544653" y="4782726"/>
            <a:ext cx="171450" cy="288417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924675" y="4371037"/>
            <a:ext cx="16144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24675" y="4747978"/>
            <a:ext cx="161448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30416" y="4094037"/>
            <a:ext cx="1508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j-lt"/>
              </a:rPr>
              <a:t>Стоп-ордер 730,00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58515" y="4424812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latin typeface="+mj-lt"/>
              </a:rPr>
              <a:t>Ордер 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latin typeface="+mj-lt"/>
              </a:rPr>
              <a:t>по 690,00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781300" y="4578968"/>
            <a:ext cx="4249116" cy="0"/>
          </a:xfrm>
          <a:prstGeom prst="line">
            <a:avLst/>
          </a:prstGeom>
          <a:ln w="19050">
            <a:solidFill>
              <a:srgbClr val="007635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22173" y="4578968"/>
            <a:ext cx="3802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Если все плохо мой риск не более 1% от капитала</a:t>
            </a:r>
            <a:endParaRPr lang="ru-RU" sz="1200" dirty="0" smtClean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9913" y="4305405"/>
            <a:ext cx="3227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Если все хорошо моя прибыль 2% и более</a:t>
            </a:r>
            <a:endParaRPr lang="ru-RU" sz="1200" dirty="0" smtClean="0">
              <a:latin typeface="+mj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056009" y="4371037"/>
            <a:ext cx="2" cy="376940"/>
          </a:xfrm>
          <a:prstGeom prst="line">
            <a:avLst/>
          </a:prstGeom>
          <a:ln w="19050">
            <a:solidFill>
              <a:srgbClr val="007635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4DA04-C7CF-4339-BF3E-560E98DF4759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FCB30F-3B10-49D1-A5F8-1E57F22F0E77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685800" y="3026093"/>
            <a:ext cx="7772400" cy="79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ahoma" pitchFamily="34" charset="0"/>
              </a:rPr>
              <a:t>Спасибо за внимание!</a:t>
            </a:r>
            <a:r>
              <a:rPr lang="ru-RU" sz="3600" b="1" dirty="0" smtClean="0"/>
              <a:t> 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00B0F0"/>
              </a:solidFill>
              <a:latin typeface="Tahoma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ahoma" pitchFamily="34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Tahoma" pitchFamily="34" charset="0"/>
              </a:rPr>
              <a:t/>
            </a:r>
            <a:br>
              <a:rPr lang="ru-RU" sz="3600" b="1" dirty="0">
                <a:solidFill>
                  <a:srgbClr val="00B0F0"/>
                </a:solidFill>
                <a:latin typeface="Tahoma" pitchFamily="34" charset="0"/>
              </a:rPr>
            </a:br>
            <a:endParaRPr lang="ru-RU" sz="3600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/>
            <a:endParaRPr lang="ru-RU" sz="2400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/>
            <a:endParaRPr lang="ru-RU" sz="2400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/>
            <a:endParaRPr lang="ru-RU" sz="2400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/>
            <a:endParaRPr lang="ru-RU" sz="2400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/>
            <a:endParaRPr lang="ru-RU" sz="2400" b="1" dirty="0">
              <a:solidFill>
                <a:srgbClr val="00B0F0"/>
              </a:solidFill>
              <a:latin typeface="Tahoma" pitchFamily="34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ahoma" pitchFamily="34" charset="0"/>
              </a:rPr>
              <a:t/>
            </a:r>
            <a:br>
              <a:rPr lang="en-US" sz="2400" b="1" dirty="0">
                <a:solidFill>
                  <a:srgbClr val="00B0F0"/>
                </a:solidFill>
                <a:latin typeface="Tahoma" pitchFamily="34" charset="0"/>
              </a:rPr>
            </a:br>
            <a:endParaRPr lang="ru-RU" sz="2400" b="1" dirty="0">
              <a:solidFill>
                <a:srgbClr val="00B0F0"/>
              </a:solidFill>
              <a:latin typeface="Tahoma" pitchFamily="34" charset="0"/>
            </a:endParaRPr>
          </a:p>
        </p:txBody>
      </p:sp>
      <p:pic>
        <p:nvPicPr>
          <p:cNvPr id="5" name="Рисунок 4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1950" y="85633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/>
              <a:t>Контроль </a:t>
            </a:r>
            <a:r>
              <a:rPr lang="ru-RU" sz="1400" dirty="0" smtClean="0"/>
              <a:t>рисков.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" y="2067540"/>
            <a:ext cx="8853488" cy="285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!!!</a:t>
            </a:r>
            <a:r>
              <a:rPr lang="ru-RU" sz="2000" dirty="0" smtClean="0"/>
              <a:t> Как </a:t>
            </a:r>
            <a:r>
              <a:rPr lang="ru-RU" sz="2000" dirty="0"/>
              <a:t>выясняется, </a:t>
            </a:r>
            <a:r>
              <a:rPr lang="ru-RU" sz="2000" b="1" dirty="0" smtClean="0">
                <a:solidFill>
                  <a:srgbClr val="FF0000"/>
                </a:solidFill>
              </a:rPr>
              <a:t>!!!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dirty="0" smtClean="0"/>
              <a:t>используя </a:t>
            </a:r>
            <a:r>
              <a:rPr lang="ru-RU" sz="2000" dirty="0"/>
              <a:t>правило </a:t>
            </a:r>
            <a:r>
              <a:rPr lang="ru-RU" sz="2000" dirty="0" smtClean="0"/>
              <a:t>1-процентного </a:t>
            </a:r>
            <a:r>
              <a:rPr lang="ru-RU" sz="2000" dirty="0"/>
              <a:t>риска на одну сделку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с </a:t>
            </a:r>
            <a:r>
              <a:rPr lang="ru-RU" sz="2000" dirty="0" smtClean="0"/>
              <a:t>корректировкой </a:t>
            </a:r>
            <a:r>
              <a:rPr lang="ru-RU" sz="2000" dirty="0"/>
              <a:t>после каждой сделки, чтобы отразить уменьшение портфеля), потребовалось бы </a:t>
            </a:r>
            <a:r>
              <a:rPr lang="ru-RU" sz="2000" b="1" dirty="0" smtClean="0">
                <a:solidFill>
                  <a:srgbClr val="FF0000"/>
                </a:solidFill>
              </a:rPr>
              <a:t>70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!!! </a:t>
            </a:r>
            <a:r>
              <a:rPr lang="ru-RU" sz="2000" dirty="0" smtClean="0"/>
              <a:t>убыточных сделок подряд чтобы ополовинить весь инвестиционный капитал. </a:t>
            </a:r>
          </a:p>
          <a:p>
            <a:endParaRPr lang="ru-RU" sz="1600" dirty="0" smtClean="0"/>
          </a:p>
        </p:txBody>
      </p:sp>
      <p:pic>
        <p:nvPicPr>
          <p:cNvPr id="11" name="Рисунок 10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488" y="856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Планирование рисков.</a:t>
            </a:r>
          </a:p>
        </p:txBody>
      </p:sp>
      <p:pic>
        <p:nvPicPr>
          <p:cNvPr id="11" name="Рисунок 10" descr="IDK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1488" y="85633"/>
            <a:ext cx="952500" cy="95250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27036"/>
              </p:ext>
            </p:extLst>
          </p:nvPr>
        </p:nvGraphicFramePr>
        <p:xfrm>
          <a:off x="1616077" y="2433627"/>
          <a:ext cx="6357982" cy="228601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857784"/>
                <a:gridCol w="1500198"/>
              </a:tblGrid>
              <a:tr h="8348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Правила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Риск в</a:t>
                      </a:r>
                      <a:r>
                        <a:rPr lang="ru-RU" sz="1600" baseline="0" dirty="0" smtClean="0">
                          <a:latin typeface="+mn-lt"/>
                        </a:rPr>
                        <a:t> % от счета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4837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одной сделке по одному инструменту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837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 всем инструментам не более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837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Максимальные потери за месяц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6149" y="5266551"/>
            <a:ext cx="849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</a:rPr>
              <a:t>Для того чтобы не потерять контроль за ситуацией необходимо вести записи собственных сделок. </a:t>
            </a:r>
          </a:p>
          <a:p>
            <a:r>
              <a:rPr lang="ru-RU" sz="1400" dirty="0" smtClean="0">
                <a:latin typeface="+mj-lt"/>
              </a:rPr>
              <a:t>Запись в дневник делается до </a:t>
            </a:r>
            <a:r>
              <a:rPr lang="ru-RU" sz="1400" dirty="0" smtClean="0">
                <a:latin typeface="+mj-lt"/>
              </a:rPr>
              <a:t>или </a:t>
            </a:r>
            <a:r>
              <a:rPr lang="ru-RU" sz="1400" dirty="0" smtClean="0">
                <a:latin typeface="+mj-lt"/>
              </a:rPr>
              <a:t>сразу после совершения сделки.</a:t>
            </a:r>
          </a:p>
        </p:txBody>
      </p:sp>
    </p:spTree>
    <p:extLst>
      <p:ext uri="{BB962C8B-B14F-4D97-AF65-F5344CB8AC3E}">
        <p14:creationId xmlns:p14="http://schemas.microsoft.com/office/powerpoint/2010/main" val="1340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6070" b="8551"/>
          <a:stretch/>
        </p:blipFill>
        <p:spPr bwMode="auto">
          <a:xfrm>
            <a:off x="141889" y="1521373"/>
            <a:ext cx="8902099" cy="473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Постулаты технического анализа.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1500" y="1143615"/>
            <a:ext cx="79962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buAutoNum type="arabicPeriod"/>
            </a:pPr>
            <a:r>
              <a:rPr lang="ru-RU" sz="1800" b="1" dirty="0" smtClean="0"/>
              <a:t>Цена учитывает все.</a:t>
            </a:r>
          </a:p>
          <a:p>
            <a:pPr marL="514350" indent="-514350" algn="ctr"/>
            <a:endParaRPr lang="ru-RU" sz="1600" dirty="0" smtClean="0"/>
          </a:p>
          <a:p>
            <a:pPr marL="514350" indent="-514350" algn="ctr">
              <a:buNone/>
            </a:pPr>
            <a:endParaRPr lang="en-US" sz="1600" dirty="0" smtClean="0"/>
          </a:p>
          <a:p>
            <a:pPr marL="514350" indent="-514350">
              <a:buNone/>
            </a:pPr>
            <a:r>
              <a:rPr lang="ru-RU" sz="1600" dirty="0" smtClean="0"/>
              <a:t>   1.1. Информация.</a:t>
            </a:r>
          </a:p>
          <a:p>
            <a:pPr marL="514350" indent="-514350">
              <a:buNone/>
            </a:pPr>
            <a:endParaRPr lang="ru-RU" sz="1600" dirty="0" smtClean="0"/>
          </a:p>
          <a:p>
            <a:pPr marL="514350" indent="-514350">
              <a:buNone/>
            </a:pPr>
            <a:r>
              <a:rPr lang="ru-RU" sz="1600" dirty="0" smtClean="0"/>
              <a:t>   1.2. Ожидания.</a:t>
            </a:r>
          </a:p>
          <a:p>
            <a:pPr marL="514350" indent="-514350">
              <a:buNone/>
            </a:pPr>
            <a:endParaRPr lang="ru-RU" sz="1600" dirty="0" smtClean="0"/>
          </a:p>
          <a:p>
            <a:pPr marL="514350" indent="-514350">
              <a:buNone/>
            </a:pPr>
            <a:r>
              <a:rPr lang="ru-RU" sz="1600" dirty="0" smtClean="0"/>
              <a:t>   1.3. Эмоции.</a:t>
            </a:r>
          </a:p>
          <a:p>
            <a:pPr marL="514350" indent="-514350">
              <a:buNone/>
            </a:pPr>
            <a:endParaRPr lang="ru-RU" sz="1600" dirty="0" smtClean="0"/>
          </a:p>
          <a:p>
            <a:pPr marL="514350" indent="-514350">
              <a:buNone/>
            </a:pPr>
            <a:r>
              <a:rPr lang="ru-RU" sz="1600" dirty="0" smtClean="0"/>
              <a:t>   1.4. Предсказания гадалок.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b="1" kern="0" dirty="0">
              <a:cs typeface="Tahoma" pitchFamily="34" charset="0"/>
            </a:endParaRPr>
          </a:p>
        </p:txBody>
      </p:sp>
      <p:pic>
        <p:nvPicPr>
          <p:cNvPr id="11" name="Рисунок 10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1488" y="85633"/>
            <a:ext cx="952500" cy="952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4279" y="5802157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WHEAT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WEEKLY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5931" b="8966"/>
          <a:stretch/>
        </p:blipFill>
        <p:spPr bwMode="auto">
          <a:xfrm>
            <a:off x="179511" y="1271956"/>
            <a:ext cx="8749803" cy="500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трелка вверх 26"/>
          <p:cNvSpPr/>
          <p:nvPr/>
        </p:nvSpPr>
        <p:spPr>
          <a:xfrm rot="1726719">
            <a:off x="1123239" y="1589300"/>
            <a:ext cx="1550912" cy="4400037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8979175">
            <a:off x="3253743" y="2807664"/>
            <a:ext cx="1364597" cy="3115274"/>
          </a:xfrm>
          <a:prstGeom prst="up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302387" y="5813930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WHEAT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, DAILY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Постулаты технического анализа.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88463" y="924860"/>
            <a:ext cx="7996238" cy="36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/>
            <a:r>
              <a:rPr lang="en-US" sz="1800" b="1" dirty="0" smtClean="0"/>
              <a:t>2</a:t>
            </a:r>
            <a:r>
              <a:rPr lang="ru-RU" sz="1800" b="1" dirty="0" smtClean="0"/>
              <a:t>.  Движение цен подчинено тенденциям.</a:t>
            </a:r>
          </a:p>
          <a:p>
            <a:pPr marL="514350" indent="-514350" algn="ctr"/>
            <a:endParaRPr lang="ru-RU" sz="1600" dirty="0" smtClean="0"/>
          </a:p>
          <a:p>
            <a:pPr marL="514350" indent="-514350" algn="ctr">
              <a:buNone/>
            </a:pPr>
            <a:endParaRPr lang="en-US" sz="1600" dirty="0" smtClean="0"/>
          </a:p>
          <a:p>
            <a:pPr marL="514350" indent="-514350" algn="ctr">
              <a:buNone/>
            </a:pPr>
            <a:endParaRPr lang="en-US" sz="1600" dirty="0" smtClean="0"/>
          </a:p>
          <a:p>
            <a:pPr marL="514350" indent="-514350" algn="ctr">
              <a:buNone/>
            </a:pPr>
            <a:endParaRPr lang="ru-RU" sz="1600" dirty="0" smtClean="0"/>
          </a:p>
          <a:p>
            <a:pPr marL="514350" indent="-514350">
              <a:buNone/>
            </a:pPr>
            <a:r>
              <a:rPr lang="ru-RU" sz="1600" dirty="0" smtClean="0"/>
              <a:t>                   </a:t>
            </a:r>
            <a:endParaRPr lang="ru-RU" sz="1600" b="1" kern="0" dirty="0">
              <a:cs typeface="Tahom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684508" y="4020988"/>
            <a:ext cx="1072045" cy="729571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980833" y="4600702"/>
            <a:ext cx="854401" cy="794023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58373" y="2533348"/>
            <a:ext cx="1044864" cy="458343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274665" y="1761578"/>
            <a:ext cx="1036714" cy="426403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820426" y="5394725"/>
            <a:ext cx="1447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756553" y="4750559"/>
            <a:ext cx="165618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62229" y="2533348"/>
            <a:ext cx="12961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327584" y="1761578"/>
            <a:ext cx="194708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19112" y="5117726"/>
            <a:ext cx="153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Опытный </a:t>
            </a:r>
            <a:r>
              <a:rPr lang="ru-RU" sz="1200" dirty="0" err="1" smtClean="0">
                <a:cs typeface="Tahoma" pitchFamily="34" charset="0"/>
              </a:rPr>
              <a:t>трейдер</a:t>
            </a:r>
            <a:endParaRPr lang="ru-RU" sz="1200" dirty="0" smtClean="0"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41296" y="4473560"/>
            <a:ext cx="174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Начинающий </a:t>
            </a:r>
            <a:r>
              <a:rPr lang="ru-RU" sz="1200" dirty="0" err="1" smtClean="0">
                <a:cs typeface="Tahoma" pitchFamily="34" charset="0"/>
              </a:rPr>
              <a:t>трейдер</a:t>
            </a:r>
            <a:endParaRPr lang="ru-RU" sz="1200" dirty="0" smtClean="0"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62229" y="2256349"/>
            <a:ext cx="1409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Глупый </a:t>
            </a:r>
            <a:r>
              <a:rPr lang="ru-RU" sz="1200" dirty="0" err="1" smtClean="0">
                <a:cs typeface="Tahoma" pitchFamily="34" charset="0"/>
              </a:rPr>
              <a:t>трейдер</a:t>
            </a:r>
            <a:endParaRPr lang="ru-RU" sz="1200" dirty="0" smtClean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62229" y="1487707"/>
            <a:ext cx="2099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Tahoma" pitchFamily="34" charset="0"/>
              </a:rPr>
              <a:t>Рассказали по телевизору</a:t>
            </a:r>
          </a:p>
        </p:txBody>
      </p:sp>
      <p:pic>
        <p:nvPicPr>
          <p:cNvPr id="23" name="Рисунок 22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1488" y="85633"/>
            <a:ext cx="952500" cy="952500"/>
          </a:xfrm>
          <a:prstGeom prst="rect">
            <a:avLst/>
          </a:prstGeom>
        </p:spPr>
      </p:pic>
      <p:sp>
        <p:nvSpPr>
          <p:cNvPr id="31" name="Стрелка вверх 30"/>
          <p:cNvSpPr/>
          <p:nvPr/>
        </p:nvSpPr>
        <p:spPr>
          <a:xfrm rot="2637750">
            <a:off x="5525875" y="1114963"/>
            <a:ext cx="1922015" cy="4213254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6207" b="8689"/>
          <a:stretch/>
        </p:blipFill>
        <p:spPr bwMode="auto">
          <a:xfrm>
            <a:off x="126124" y="1293962"/>
            <a:ext cx="8913742" cy="502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Постулаты технического анализа.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84876" y="879059"/>
            <a:ext cx="7996238" cy="31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/>
            <a:r>
              <a:rPr lang="ru-RU" sz="1800" b="1" dirty="0" smtClean="0"/>
              <a:t>3. История повторяется.</a:t>
            </a:r>
          </a:p>
          <a:p>
            <a:pPr marL="514350" indent="-514350"/>
            <a:endParaRPr lang="ru-RU" sz="1800" b="1" dirty="0" smtClean="0"/>
          </a:p>
          <a:p>
            <a:pPr marL="514350" indent="-514350"/>
            <a:r>
              <a:rPr lang="ru-RU" sz="1800" b="1" dirty="0" smtClean="0"/>
              <a:t>Люди ведут себя одинаково </a:t>
            </a:r>
          </a:p>
          <a:p>
            <a:pPr marL="514350" indent="-514350"/>
            <a:r>
              <a:rPr lang="ru-RU" sz="1800" b="1" dirty="0" smtClean="0"/>
              <a:t>в одних и тех же ситуациях.</a:t>
            </a:r>
          </a:p>
          <a:p>
            <a:pPr marL="514350" indent="-514350" algn="ctr"/>
            <a:endParaRPr lang="ru-RU" sz="1600" dirty="0" smtClean="0"/>
          </a:p>
          <a:p>
            <a:pPr marL="514350" indent="-514350" algn="ctr">
              <a:buNone/>
            </a:pPr>
            <a:endParaRPr lang="en-US" sz="1600" dirty="0" smtClean="0"/>
          </a:p>
          <a:p>
            <a:pPr marL="514350" indent="-514350" algn="ctr">
              <a:buNone/>
            </a:pPr>
            <a:endParaRPr lang="en-US" sz="1600" dirty="0" smtClean="0"/>
          </a:p>
          <a:p>
            <a:pPr marL="514350" indent="-514350" algn="ctr">
              <a:buNone/>
            </a:pPr>
            <a:endParaRPr lang="ru-RU" sz="1600" dirty="0" smtClean="0"/>
          </a:p>
          <a:p>
            <a:pPr marL="514350" indent="-514350">
              <a:buNone/>
            </a:pPr>
            <a:r>
              <a:rPr lang="ru-RU" sz="1600" dirty="0" smtClean="0"/>
              <a:t>                   </a:t>
            </a:r>
            <a:endParaRPr lang="ru-RU" sz="1600" b="1" kern="0" dirty="0">
              <a:cs typeface="Tahoma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2476498" y="3762375"/>
            <a:ext cx="742953" cy="171451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259632" y="3501008"/>
            <a:ext cx="151216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90626" y="3159884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cs typeface="Tahoma" pitchFamily="34" charset="0"/>
              </a:rPr>
              <a:t>Жадность – надо забрать прибыль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12080" y="4146249"/>
            <a:ext cx="172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cs typeface="Tahoma" pitchFamily="34" charset="0"/>
              </a:rPr>
              <a:t>Страх – вдруг станем падать дальше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6714875" y="3733704"/>
            <a:ext cx="962108" cy="516832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212080" y="4473174"/>
            <a:ext cx="172543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847974" y="4211085"/>
            <a:ext cx="310102" cy="318052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384773" y="3210817"/>
            <a:ext cx="308776" cy="31672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6207" b="8551"/>
          <a:stretch/>
        </p:blipFill>
        <p:spPr bwMode="auto">
          <a:xfrm>
            <a:off x="263578" y="1038133"/>
            <a:ext cx="8776288" cy="526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2C41-CE29-46CB-AD9E-E1A9DE1F5E20}" type="datetime1">
              <a:rPr lang="ru-RU" smtClean="0"/>
              <a:pPr>
                <a:defRPr/>
              </a:pPr>
              <a:t>17.07.2011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07E67DF-6E53-4894-9E55-F012130BFDA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12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132499" y="124297"/>
            <a:ext cx="5604095" cy="946150"/>
          </a:xfrm>
        </p:spPr>
        <p:txBody>
          <a:bodyPr/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Уровень поддержки.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22217" y="4765507"/>
            <a:ext cx="310102" cy="318052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67676" y="4759407"/>
            <a:ext cx="310102" cy="318052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34233" y="4759407"/>
            <a:ext cx="310102" cy="318052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ID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7366" y="85633"/>
            <a:ext cx="952500" cy="95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19555" y="5799554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WHEAT</a:t>
            </a:r>
            <a:r>
              <a:rPr lang="en-US" b="1" dirty="0" smtClean="0">
                <a:solidFill>
                  <a:srgbClr val="002060"/>
                </a:solidFill>
                <a:cs typeface="Tahoma" pitchFamily="34" charset="0"/>
              </a:rPr>
              <a:t>, DAILY</a:t>
            </a:r>
            <a:endParaRPr lang="ru-RU" sz="1200" b="1" dirty="0" err="1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БД RUS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3_Презентация_англ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j-lt"/>
          </a:defRPr>
        </a:defPPr>
      </a:lstStyle>
    </a:txDef>
  </a:objectDefaults>
  <a:extraClrSchemeLst>
    <a:extraClrScheme>
      <a:clrScheme name="Otkriti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kriti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kriti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kriti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kriti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kriti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kriti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kriti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kriti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kriti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kriti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kriti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БД RUS</Template>
  <TotalTime>1496</TotalTime>
  <Words>702</Words>
  <Application>Microsoft Office PowerPoint</Application>
  <PresentationFormat>Экран (4:3)</PresentationFormat>
  <Paragraphs>253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 презентации БД RUS</vt:lpstr>
      <vt:lpstr>Презентация PowerPoint</vt:lpstr>
      <vt:lpstr>Цели.</vt:lpstr>
      <vt:lpstr>Пример постановки позиции.</vt:lpstr>
      <vt:lpstr>Контроль рисков. </vt:lpstr>
      <vt:lpstr>Планирование рисков.</vt:lpstr>
      <vt:lpstr>Постулаты технического анализа.</vt:lpstr>
      <vt:lpstr>Постулаты технического анализа.</vt:lpstr>
      <vt:lpstr>Постулаты технического анализа.</vt:lpstr>
      <vt:lpstr>Уровень поддержки. </vt:lpstr>
      <vt:lpstr>Уровень сопротивления.</vt:lpstr>
      <vt:lpstr>Линия поддержки. </vt:lpstr>
      <vt:lpstr>Линия сопротивления.</vt:lpstr>
      <vt:lpstr>Растущий Ценовой канал. </vt:lpstr>
      <vt:lpstr>Падающий ценовой канал.</vt:lpstr>
      <vt:lpstr> пробой ТРЕНДА.</vt:lpstr>
      <vt:lpstr> пробой РАСТущего канала. Цели.</vt:lpstr>
      <vt:lpstr> пробой падающего канала. Цели.</vt:lpstr>
      <vt:lpstr>Тренд. Как ответить на вопрос «куда?»</vt:lpstr>
      <vt:lpstr> ОТВЕТ на вопрос «КУДА?»:   «скользящая средняя».</vt:lpstr>
      <vt:lpstr>Применение скользящих средних.</vt:lpstr>
      <vt:lpstr>Торговые сигналы Индикатора MACD.</vt:lpstr>
      <vt:lpstr>Пропорциональность волн.</vt:lpstr>
      <vt:lpstr>Рыночный цикл.</vt:lpstr>
      <vt:lpstr>Соотношения в идеальной волне.</vt:lpstr>
      <vt:lpstr>Прогнозирование с помощью  уровней Фибоначчи.</vt:lpstr>
      <vt:lpstr>Прогнозирование с помощью  уровней Фибоначчи.</vt:lpstr>
      <vt:lpstr>Коррекционные уровни Фибоначчи.</vt:lpstr>
      <vt:lpstr>Прогнозирование   с помощью уровней Фибоначчи.</vt:lpstr>
      <vt:lpstr>Прогнозирование   с помощью уровней Фибоначчи.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AlexSYS</dc:creator>
  <cp:lastModifiedBy>Миша</cp:lastModifiedBy>
  <cp:revision>121</cp:revision>
  <dcterms:created xsi:type="dcterms:W3CDTF">2010-10-27T20:41:31Z</dcterms:created>
  <dcterms:modified xsi:type="dcterms:W3CDTF">2011-07-17T09:41:05Z</dcterms:modified>
</cp:coreProperties>
</file>